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6" r:id="rId7"/>
    <p:sldId id="268" r:id="rId8"/>
    <p:sldId id="272" r:id="rId9"/>
    <p:sldId id="271" r:id="rId10"/>
    <p:sldId id="269" r:id="rId11"/>
    <p:sldId id="273" r:id="rId12"/>
    <p:sldId id="267" r:id="rId13"/>
    <p:sldId id="274" r:id="rId14"/>
    <p:sldId id="276" r:id="rId15"/>
    <p:sldId id="270" r:id="rId16"/>
    <p:sldId id="277" r:id="rId17"/>
    <p:sldId id="278" r:id="rId18"/>
    <p:sldId id="279" r:id="rId19"/>
    <p:sldId id="289" r:id="rId20"/>
    <p:sldId id="290" r:id="rId21"/>
    <p:sldId id="292" r:id="rId22"/>
    <p:sldId id="293" r:id="rId23"/>
    <p:sldId id="294" r:id="rId24"/>
    <p:sldId id="295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306" r:id="rId35"/>
    <p:sldId id="307" r:id="rId36"/>
    <p:sldId id="308" r:id="rId37"/>
    <p:sldId id="309" r:id="rId38"/>
    <p:sldId id="310" r:id="rId39"/>
    <p:sldId id="311" r:id="rId40"/>
    <p:sldId id="313" r:id="rId41"/>
    <p:sldId id="312" r:id="rId42"/>
    <p:sldId id="314" r:id="rId43"/>
    <p:sldId id="315" r:id="rId44"/>
    <p:sldId id="316" r:id="rId45"/>
    <p:sldId id="317" r:id="rId46"/>
    <p:sldId id="319" r:id="rId47"/>
    <p:sldId id="320" r:id="rId48"/>
    <p:sldId id="321" r:id="rId49"/>
    <p:sldId id="322" r:id="rId50"/>
    <p:sldId id="323" r:id="rId51"/>
    <p:sldId id="280" r:id="rId52"/>
    <p:sldId id="281" r:id="rId53"/>
    <p:sldId id="282" r:id="rId54"/>
    <p:sldId id="283" r:id="rId55"/>
    <p:sldId id="284" r:id="rId56"/>
    <p:sldId id="285" r:id="rId57"/>
    <p:sldId id="286" r:id="rId58"/>
    <p:sldId id="287" r:id="rId59"/>
    <p:sldId id="288" r:id="rId60"/>
    <p:sldId id="324" r:id="rId61"/>
    <p:sldId id="325" r:id="rId62"/>
    <p:sldId id="326" r:id="rId63"/>
    <p:sldId id="327" r:id="rId64"/>
    <p:sldId id="328" r:id="rId65"/>
    <p:sldId id="329" r:id="rId66"/>
    <p:sldId id="330" r:id="rId67"/>
    <p:sldId id="331" r:id="rId68"/>
    <p:sldId id="332" r:id="rId69"/>
    <p:sldId id="333" r:id="rId70"/>
    <p:sldId id="334" r:id="rId71"/>
    <p:sldId id="335" r:id="rId72"/>
    <p:sldId id="336" r:id="rId73"/>
    <p:sldId id="337" r:id="rId74"/>
    <p:sldId id="338" r:id="rId75"/>
    <p:sldId id="339" r:id="rId76"/>
    <p:sldId id="340" r:id="rId77"/>
    <p:sldId id="341" r:id="rId78"/>
    <p:sldId id="342" r:id="rId79"/>
    <p:sldId id="343" r:id="rId80"/>
    <p:sldId id="344" r:id="rId81"/>
    <p:sldId id="345" r:id="rId82"/>
    <p:sldId id="346" r:id="rId83"/>
    <p:sldId id="347" r:id="rId84"/>
    <p:sldId id="348" r:id="rId85"/>
    <p:sldId id="349" r:id="rId86"/>
    <p:sldId id="350" r:id="rId87"/>
    <p:sldId id="351" r:id="rId88"/>
    <p:sldId id="352" r:id="rId89"/>
    <p:sldId id="353" r:id="rId90"/>
    <p:sldId id="354" r:id="rId91"/>
    <p:sldId id="358" r:id="rId92"/>
    <p:sldId id="359" r:id="rId93"/>
    <p:sldId id="360" r:id="rId94"/>
    <p:sldId id="361" r:id="rId95"/>
    <p:sldId id="362" r:id="rId96"/>
    <p:sldId id="363" r:id="rId97"/>
    <p:sldId id="364" r:id="rId98"/>
    <p:sldId id="365" r:id="rId99"/>
    <p:sldId id="356" r:id="rId100"/>
    <p:sldId id="357" r:id="rId101"/>
    <p:sldId id="355" r:id="rId10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839F5DE-A282-4161-804C-489624DC788F}">
          <p14:sldIdLst>
            <p14:sldId id="256"/>
            <p14:sldId id="265"/>
            <p14:sldId id="257"/>
            <p14:sldId id="258"/>
            <p14:sldId id="259"/>
            <p14:sldId id="266"/>
            <p14:sldId id="268"/>
            <p14:sldId id="272"/>
            <p14:sldId id="271"/>
            <p14:sldId id="269"/>
            <p14:sldId id="273"/>
            <p14:sldId id="267"/>
            <p14:sldId id="274"/>
            <p14:sldId id="276"/>
            <p14:sldId id="270"/>
            <p14:sldId id="277"/>
            <p14:sldId id="278"/>
            <p14:sldId id="279"/>
            <p14:sldId id="289"/>
            <p14:sldId id="290"/>
            <p14:sldId id="292"/>
            <p14:sldId id="293"/>
            <p14:sldId id="294"/>
            <p14:sldId id="295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3"/>
            <p14:sldId id="312"/>
            <p14:sldId id="314"/>
            <p14:sldId id="315"/>
            <p14:sldId id="316"/>
            <p14:sldId id="317"/>
            <p14:sldId id="319"/>
            <p14:sldId id="320"/>
            <p14:sldId id="321"/>
            <p14:sldId id="322"/>
            <p14:sldId id="323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56"/>
            <p14:sldId id="357"/>
            <p14:sldId id="35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50" d="100"/>
          <a:sy n="50" d="100"/>
        </p:scale>
        <p:origin x="21" y="18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-312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620C7-510B-487E-A123-14AC46876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0DE4CC-2917-4EBE-A681-32B7A7565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2" indent="0" algn="ctr">
              <a:buNone/>
              <a:defRPr sz="2000"/>
            </a:lvl2pPr>
            <a:lvl3pPr marL="914423" indent="0" algn="ctr">
              <a:buNone/>
              <a:defRPr sz="1801"/>
            </a:lvl3pPr>
            <a:lvl4pPr marL="1371634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8" indent="0" algn="ctr">
              <a:buNone/>
              <a:defRPr sz="1600"/>
            </a:lvl7pPr>
            <a:lvl8pPr marL="3200480" indent="0" algn="ctr">
              <a:buNone/>
              <a:defRPr sz="1600"/>
            </a:lvl8pPr>
            <a:lvl9pPr marL="3657692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FABCE-EB87-4A3E-812C-C339A187F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3FEDC-15C5-4477-A5C4-C9CD7CA89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5BF27-B0DF-42E8-B00D-BE4C49FFF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933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8BC69-526C-40D7-8CC7-73095BF72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A77B45-197C-4CCE-B8AD-E8036CC15E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0E4B9-C3A3-4952-934E-B1133BC01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0466E-4C9A-496B-82B4-4677756F3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36FD1-8166-4C0B-853D-513B6C689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26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049D44-85AA-4DB7-9075-1F386F193D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249FE9-0628-46FB-85AC-0E294A4DA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3D3D1-13E5-41C3-98EA-A22F21079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8A2E3F-402C-482E-B1C3-E8A8421F9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0B09E-42C7-45F9-955F-E5E24BAA2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843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B9F3B-7113-42F1-B563-6A63829E4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2C561-CF44-4471-96A3-8CF66BD9C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3D60D-F0A0-47CE-B47B-00BB7F704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9D5C18-5BCB-434C-86FE-2EF224DBE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D2CF1-3159-4F67-B2B3-66DC80C8A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00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BA015-5F56-4523-BFE4-7D4CDC578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3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A78A7-33C2-4F4F-8752-39FF2F49A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3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3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BF2258-AE0A-4330-97B0-38779DBE9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EFA55-27DB-4332-915C-5B69C14AA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841E3-8E4F-42B1-9E8F-D4027F6F4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BC0A1-7EEB-4B52-8D53-7B07DA090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5635E-4755-4534-BEAF-31FC70092F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C6FA5E-DFFC-4150-81BD-12EA9C0C55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51FE5-F174-4C64-BE4D-E926CAF48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4DE61-22DB-4C4C-B58E-231DFA22E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DAD09F-E8E6-461D-B57C-ECAB5C0C9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00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52662-EA65-47BE-A50A-5BA5E7AB4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99C5AF-3CBE-4B25-BA82-62FE41607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1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1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195005-95C6-4095-8C7F-0E677428B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1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B18C5A-0D3F-4CDF-8F16-1A00525B6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1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0428C9-48A3-4463-98F1-B94599EE90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4E8A21-DE7F-4705-974E-797FE0AC9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036F40-B176-4902-BEC0-8698FFEC4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04BE35-B5CE-4464-ADA3-5B16528A7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749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13B2-41C7-46B1-B74B-A8B5247A4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F43215-76FD-4B05-AA5C-25D3A30C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57A052-AF7B-4891-8509-EA25E1C0D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90C926-87B8-4440-918E-0618A45D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311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F0EF2E-A427-47F3-9399-FBC9605D8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921C1D-AEF0-4762-8224-001726E90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367F2E-3900-4A50-804A-A4CEA741A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456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0F007-82D2-41F4-A1D0-455EF3DE7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1DB0A-F101-4066-833A-C31031791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2D405-91DB-45BC-ACD5-A1D10FAF1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1"/>
            </a:lvl2pPr>
            <a:lvl3pPr marL="914423" indent="0">
              <a:buNone/>
              <a:defRPr sz="1200"/>
            </a:lvl3pPr>
            <a:lvl4pPr marL="1371634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8" indent="0">
              <a:buNone/>
              <a:defRPr sz="1001"/>
            </a:lvl7pPr>
            <a:lvl8pPr marL="3200480" indent="0">
              <a:buNone/>
              <a:defRPr sz="1001"/>
            </a:lvl8pPr>
            <a:lvl9pPr marL="3657692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DF7E5-AEE3-4C7C-ADCE-7A07E3B3B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569564-C56F-41F0-972C-1A2F2B97E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F276B2-3ADA-4932-A299-C4FCDA92B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047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9C96C-DA7F-4E79-A611-422E0AE81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44D9C8-E2FA-4EAF-871B-98631B6EA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2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8" indent="0">
              <a:buNone/>
              <a:defRPr sz="2000"/>
            </a:lvl7pPr>
            <a:lvl8pPr marL="3200480" indent="0">
              <a:buNone/>
              <a:defRPr sz="2000"/>
            </a:lvl8pPr>
            <a:lvl9pPr marL="3657692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9EE2E8-B2CE-4ED1-86E5-F456CD18F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1"/>
            </a:lvl2pPr>
            <a:lvl3pPr marL="914423" indent="0">
              <a:buNone/>
              <a:defRPr sz="1200"/>
            </a:lvl3pPr>
            <a:lvl4pPr marL="1371634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8" indent="0">
              <a:buNone/>
              <a:defRPr sz="1001"/>
            </a:lvl7pPr>
            <a:lvl8pPr marL="3200480" indent="0">
              <a:buNone/>
              <a:defRPr sz="1001"/>
            </a:lvl8pPr>
            <a:lvl9pPr marL="3657692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5E960-51D3-4E76-97AB-1120FF532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41BE17-F636-4CDB-BD79-34BBB2D01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46C02-D447-4012-A4AA-C3AAAF8B2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6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40FFD5-C807-4512-82B6-340B47BF0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C9656-7F94-4F12-9A60-20FCC51CB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6812A-13AD-4DF6-BD05-651D57D68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47BD4-4C58-4389-B6D8-92B9A7767153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4DAD0-2578-4B91-84BD-1B367E2211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64BD4-D283-4079-B2E0-F9F7987C4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11D39-ED04-492C-B23A-5048F0F4C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17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7" indent="-228607" algn="l" defTabSz="914423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7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9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1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3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4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7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on.Brodziak@NOAA.GOV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emf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emf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emf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emf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emf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CB311-E73F-4A4E-BB19-9CC2376366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sz="3200" b="1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Rebuilding Scenarios for Striped Marlin </a:t>
            </a:r>
            <a:br>
              <a:rPr lang="en-US" sz="3200" dirty="0">
                <a:latin typeface="Cambria" panose="02040503050406030204" pitchFamily="18" charset="0"/>
                <a:ea typeface="Yu Mincho" panose="02020400000000000000" pitchFamily="18" charset="-128"/>
                <a:cs typeface="Yu Mincho" panose="02020400000000000000" pitchFamily="18" charset="-128"/>
              </a:rPr>
            </a:br>
            <a:r>
              <a:rPr lang="en-US" sz="3200" b="1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in the Western and Central North Pacific Ocean</a:t>
            </a:r>
            <a:br>
              <a:rPr lang="en-US" sz="1801" dirty="0">
                <a:latin typeface="Cambria" panose="02040503050406030204" pitchFamily="18" charset="0"/>
                <a:ea typeface="Yu Mincho" panose="02020400000000000000" pitchFamily="18" charset="-128"/>
                <a:cs typeface="Yu Mincho" panose="02020400000000000000" pitchFamily="18" charset="-128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0F0115-E513-4609-A489-5E323F7106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1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Jon Brodziak</a:t>
            </a:r>
          </a:p>
          <a:p>
            <a:r>
              <a:rPr lang="en-US" sz="1801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Pacific Islands Fisheries Science Center</a:t>
            </a:r>
            <a:endParaRPr lang="en-US" sz="180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1801" dirty="0"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rPr>
              <a:t>Email: </a:t>
            </a:r>
            <a:r>
              <a:rPr lang="en-US" sz="1801" u="sng" dirty="0">
                <a:solidFill>
                  <a:srgbClr val="0563C1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  <a:hlinkClick r:id="rId2"/>
              </a:rPr>
              <a:t>Jon.Brodziak@NOAA.GOV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8867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0"/>
            <a:ext cx="10515600" cy="849900"/>
          </a:xfrm>
        </p:spPr>
        <p:txBody>
          <a:bodyPr/>
          <a:lstStyle/>
          <a:p>
            <a:pPr algn="ctr"/>
            <a:r>
              <a:rPr lang="en-US" dirty="0"/>
              <a:t>Table 8.1. Fleet group harvest by period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1711D4-AED0-4F0E-A05A-88A683396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66" y="1731723"/>
            <a:ext cx="11650548" cy="366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8405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516183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1429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0"/>
            <a:ext cx="10515600" cy="849900"/>
          </a:xfrm>
        </p:spPr>
        <p:txBody>
          <a:bodyPr/>
          <a:lstStyle/>
          <a:p>
            <a:pPr algn="ctr"/>
            <a:r>
              <a:rPr lang="en-US" dirty="0"/>
              <a:t>Table 8.2. Fleet group harvest by period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1DEB0C-6A4C-449A-A11B-3D3D267F7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95" y="1578279"/>
            <a:ext cx="11392133" cy="368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333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0"/>
            <a:ext cx="10515600" cy="849900"/>
          </a:xfrm>
        </p:spPr>
        <p:txBody>
          <a:bodyPr/>
          <a:lstStyle/>
          <a:p>
            <a:pPr algn="ctr"/>
            <a:r>
              <a:rPr lang="en-US" dirty="0"/>
              <a:t>Table 6. Rebuilding scenarios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BB69E4-A409-47F7-8531-195639660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5" y="712114"/>
            <a:ext cx="11913952" cy="614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18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0"/>
            <a:ext cx="10515600" cy="849900"/>
          </a:xfrm>
        </p:spPr>
        <p:txBody>
          <a:bodyPr/>
          <a:lstStyle/>
          <a:p>
            <a:pPr algn="ctr"/>
            <a:r>
              <a:rPr lang="en-US" dirty="0"/>
              <a:t>Table 13. Rebuilding probabilities by scenario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4FD97A-A226-4D5A-AF2C-5E1ECEB71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978" y="849900"/>
            <a:ext cx="10065518" cy="60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297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0"/>
            <a:ext cx="10515600" cy="849900"/>
          </a:xfrm>
        </p:spPr>
        <p:txBody>
          <a:bodyPr/>
          <a:lstStyle/>
          <a:p>
            <a:pPr algn="ctr"/>
            <a:r>
              <a:rPr lang="en-US" dirty="0"/>
              <a:t>Table 14. Overfishing probabilities by scenario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4EF6AB-C962-436B-B3BA-1805711DE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156" y="849900"/>
            <a:ext cx="9959687" cy="6008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396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A981F9-35E9-434C-A4A3-40F142F2C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470" y="367206"/>
            <a:ext cx="7959060" cy="6123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817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7D38BD-F31C-4943-B0BC-1F6F3C5EA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041" y="378912"/>
            <a:ext cx="9191917" cy="61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699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74A2A1-39EC-4727-BF7B-3A67FFA75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686" y="335071"/>
            <a:ext cx="8214628" cy="618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444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226914-1BD0-4945-8972-F3ABE4EC3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222" y="652183"/>
            <a:ext cx="8084100" cy="616280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238F044-69BA-49C8-B820-71470BC3CB55}"/>
              </a:ext>
            </a:extLst>
          </p:cNvPr>
          <p:cNvSpPr txBox="1">
            <a:spLocks/>
          </p:cNvSpPr>
          <p:nvPr/>
        </p:nvSpPr>
        <p:spPr>
          <a:xfrm>
            <a:off x="789140" y="43013"/>
            <a:ext cx="10885118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Bootstrap distribution of initial population size</a:t>
            </a:r>
          </a:p>
        </p:txBody>
      </p:sp>
    </p:spTree>
    <p:extLst>
      <p:ext uri="{BB962C8B-B14F-4D97-AF65-F5344CB8AC3E}">
        <p14:creationId xmlns:p14="http://schemas.microsoft.com/office/powerpoint/2010/main" val="11405442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789140" y="43013"/>
            <a:ext cx="10885118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Bootstrap distribution of initial population size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3F6479-CFDA-49E4-A2B5-4B5AFBE73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242" y="1002813"/>
            <a:ext cx="7241516" cy="581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815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0"/>
            <a:ext cx="10515600" cy="849900"/>
          </a:xfrm>
        </p:spPr>
        <p:txBody>
          <a:bodyPr/>
          <a:lstStyle/>
          <a:p>
            <a:pPr algn="ctr"/>
            <a:r>
              <a:rPr lang="en-US" dirty="0"/>
              <a:t>Table 1. WCNPO Striped Marlin stock status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A16DD66-0E36-45B8-9043-B715B4658F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0576513"/>
              </p:ext>
            </p:extLst>
          </p:nvPr>
        </p:nvGraphicFramePr>
        <p:xfrm>
          <a:off x="49674" y="1358155"/>
          <a:ext cx="12373982" cy="40475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5" name="Document" r:id="rId3" imgW="5605888" imgH="1834239" progId="Word.Document.12">
                  <p:embed/>
                </p:oleObj>
              </mc:Choice>
              <mc:Fallback>
                <p:oleObj name="Document" r:id="rId3" imgW="5605888" imgH="183423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674" y="1358155"/>
                        <a:ext cx="12373982" cy="40475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0571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Stock recruitment relationship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30D1FF-A471-480F-A696-49839C087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696" y="646289"/>
            <a:ext cx="7934607" cy="6168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5732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Recruitment series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E7A2D4-B44F-41A5-BA21-43D527CB5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604" y="896900"/>
            <a:ext cx="7709386" cy="591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8461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Empirical recruitment models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9AA75B-397D-48C1-B542-C889D3242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897" y="686920"/>
            <a:ext cx="7791514" cy="612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2061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168F96-05CA-4962-ABB9-E0EF62701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490" y="343061"/>
            <a:ext cx="8465019" cy="617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3844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213E4D-C00C-4BA7-B1A1-122D5D956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252" y="1697277"/>
            <a:ext cx="9058268" cy="5094751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Change point in recruitment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493A17-965C-4206-85B7-C3D2616C76DF}"/>
              </a:ext>
            </a:extLst>
          </p:cNvPr>
          <p:cNvSpPr txBox="1"/>
          <p:nvPr/>
        </p:nvSpPr>
        <p:spPr>
          <a:xfrm>
            <a:off x="4421689" y="4559474"/>
            <a:ext cx="1434230" cy="60124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2400" kern="1200" dirty="0">
                <a:solidFill>
                  <a:srgbClr val="0070C0"/>
                </a:solidFill>
                <a:effectLst/>
                <a:latin typeface="Cambria" panose="020405030504060302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CP=1993</a:t>
            </a:r>
            <a:endParaRPr lang="en-US" sz="2400" dirty="0">
              <a:effectLst/>
              <a:latin typeface="Cambria" panose="02040503050406030204" pitchFamily="18" charset="0"/>
              <a:ea typeface="Yu Mincho" panose="02020400000000000000" pitchFamily="18" charset="-128"/>
              <a:cs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489935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>
            <a:extLst>
              <a:ext uri="{FF2B5EF4-FFF2-40B4-BE49-F238E27FC236}">
                <a16:creationId xmlns:a16="http://schemas.microsoft.com/office/drawing/2014/main" id="{9FD1E70F-D5C0-4F3E-80BF-81BEB32A0AE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2263035" y="764088"/>
            <a:ext cx="7665929" cy="605089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Change point in spawning biomass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493A17-965C-4206-85B7-C3D2616C76DF}"/>
              </a:ext>
            </a:extLst>
          </p:cNvPr>
          <p:cNvSpPr txBox="1"/>
          <p:nvPr/>
        </p:nvSpPr>
        <p:spPr>
          <a:xfrm>
            <a:off x="4572001" y="4641722"/>
            <a:ext cx="1434230" cy="60124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2400" kern="1200" dirty="0">
                <a:solidFill>
                  <a:srgbClr val="0070C0"/>
                </a:solidFill>
                <a:effectLst/>
                <a:latin typeface="Cambria" panose="020405030504060302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CP=1995</a:t>
            </a:r>
            <a:endParaRPr lang="en-US" sz="2400" dirty="0">
              <a:effectLst/>
              <a:latin typeface="Cambria" panose="02040503050406030204" pitchFamily="18" charset="0"/>
              <a:ea typeface="Yu Mincho" panose="02020400000000000000" pitchFamily="18" charset="-128"/>
              <a:cs typeface="Yu Mincho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95749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5-year recruitment distributions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A390E8-AF6A-4D69-9FCF-F8505DA2D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147" y="1142995"/>
            <a:ext cx="9069706" cy="567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9684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20-year recruitment distributions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A6FCBE-3ECB-43CC-97BE-F5C022FCC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361" y="939452"/>
            <a:ext cx="9431278" cy="587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0584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Medium-term recruitment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2DA68F-E204-45C5-A887-54CB12528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255" y="927664"/>
            <a:ext cx="7629490" cy="5887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292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Short-term recruitment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0B0FE6-A795-4A7B-B420-A138A533B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911" y="820705"/>
            <a:ext cx="7766178" cy="599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56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0"/>
            <a:ext cx="10515600" cy="849900"/>
          </a:xfrm>
        </p:spPr>
        <p:txBody>
          <a:bodyPr/>
          <a:lstStyle/>
          <a:p>
            <a:pPr algn="ctr"/>
            <a:r>
              <a:rPr lang="en-US" dirty="0"/>
              <a:t>Table 2. Stock status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38A503-531E-4D65-902B-469D37AA9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958" y="776477"/>
            <a:ext cx="6427440" cy="608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9905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Long-term recruitment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203AEA-7BFB-44DF-A0C5-B95DCEFFC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002" y="674890"/>
            <a:ext cx="7952767" cy="614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1161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Recruitment prediction errors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59BBFB-F7CE-4775-BFB7-1D6F81F6D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245" y="994586"/>
            <a:ext cx="8095510" cy="5863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8392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Recruitment model weights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D2FB62-87A1-4524-9177-E6C348E8F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828" y="872039"/>
            <a:ext cx="6936343" cy="594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6293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Recruitment model weights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18573-6AC2-488F-AF4E-4743C9726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9923" y="683863"/>
            <a:ext cx="7052153" cy="617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6523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Recruitment model weights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A6A9DA-2081-4ED5-BE81-B5B4C598A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6981" y="1021548"/>
            <a:ext cx="5118038" cy="579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472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Life history parameters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362A0F-F836-47B9-A4EA-926C84E73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916" y="1152395"/>
            <a:ext cx="7388902" cy="566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7512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Life history parameters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4E59CE-8CE0-4C43-B6B6-25330ECA5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356" y="1082272"/>
            <a:ext cx="7441288" cy="5732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3671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Combined-fleet fishery selectivity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A26270-C550-4CF9-8EDB-21768A783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019" y="1059278"/>
            <a:ext cx="7374734" cy="575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49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Combined-fleet fishery yield per recruit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BB98A2-23A6-4F32-8F04-68BE8A005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513" y="1195999"/>
            <a:ext cx="6806740" cy="56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480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Combined-fleet spawning biomass per recruit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D798F7-D117-418A-88BC-F8E9A8823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276" y="1113594"/>
            <a:ext cx="6780219" cy="570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939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719" y="0"/>
            <a:ext cx="11561902" cy="8499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Table 3. Bootstrap distribution of initial population size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8DBE30-DF2A-4EB8-9A97-182ACD303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960" y="1080556"/>
            <a:ext cx="11066080" cy="528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875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Combined-fleet spawning potential ratio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D1543C-CC23-4ECA-ACA2-5ACA27551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161" y="1146251"/>
            <a:ext cx="6839678" cy="566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2902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Life history parameters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D0F45-E356-43F7-A5C9-DC816B5E6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5611" y="1145721"/>
            <a:ext cx="6760778" cy="571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5260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Fishing fleet groups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2D94E7-46D3-45E5-92D7-6B559DFA6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9" y="1177447"/>
            <a:ext cx="12147048" cy="522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3131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Fleet groups with dome-shaped selectivity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206C7B-379A-4130-950F-D743C7F0F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247" y="1092340"/>
            <a:ext cx="7573505" cy="5722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3837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Fleet groups with flat-topped selectivity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FE5000-B2BA-499E-B5C9-C7B8E40AA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340" y="1090423"/>
            <a:ext cx="6651319" cy="5767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85744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0" y="43013"/>
            <a:ext cx="12191999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Proportion of fishing mortality by fleet group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1DE396-2815-4602-AF39-4815D30F7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773" y="944543"/>
            <a:ext cx="7678453" cy="587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208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0" y="43013"/>
            <a:ext cx="12191999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Proportion of fishing mortality by fleet group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3FBD39-0FAD-43E1-AF9E-DE4733C55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139" y="925449"/>
            <a:ext cx="7235719" cy="588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210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0" y="43013"/>
            <a:ext cx="12191999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Catch weights at age by fleet group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24AF93-05D0-436A-BD1E-7EAD0A6C4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699" y="1154276"/>
            <a:ext cx="8176602" cy="570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2851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0" y="43013"/>
            <a:ext cx="12191999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Catch weights at age by fleet group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3840BF-F9BE-4512-9335-B65023848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962" y="1109851"/>
            <a:ext cx="7106074" cy="570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383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0" y="43013"/>
            <a:ext cx="12191999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Proportion of catch biomass by fleet group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3348F8-C213-4BD9-A00D-ACCC094F0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035" y="1080397"/>
            <a:ext cx="7665929" cy="573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43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0"/>
            <a:ext cx="10515600" cy="8499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 4. Recruitment model weights by period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E310CC-2DEC-4D15-A3C8-0D085543E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829" y="1377865"/>
            <a:ext cx="9781630" cy="463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5191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D433F3F-A66B-4CEF-952A-47C1586BE832}"/>
              </a:ext>
            </a:extLst>
          </p:cNvPr>
          <p:cNvSpPr txBox="1">
            <a:spLocks/>
          </p:cNvSpPr>
          <p:nvPr/>
        </p:nvSpPr>
        <p:spPr>
          <a:xfrm>
            <a:off x="0" y="43013"/>
            <a:ext cx="12191999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Proportion of catch biomass by fleet group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E4A2B4-A389-465A-9E7D-5DFE04EA6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1419" y="1089765"/>
            <a:ext cx="7349160" cy="576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9252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F67077-4D4D-4A07-951C-8F5E355F6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048" y="370757"/>
            <a:ext cx="8843904" cy="648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23387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910567-FC03-4787-93B1-CB295E3E4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071" y="358849"/>
            <a:ext cx="8871857" cy="649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1530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EF5088-14FE-4BA8-B0BA-3304D6745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957" y="374798"/>
            <a:ext cx="8850086" cy="6483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059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95145F-5C43-4953-8A5E-065D3648E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671" y="393437"/>
            <a:ext cx="9176657" cy="646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7109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34F596-3D69-415E-B2BA-25B343244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771" y="385389"/>
            <a:ext cx="9100457" cy="647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66355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AD89CD-C5D4-4B64-8E5A-2B912D7A5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308" y="382624"/>
            <a:ext cx="9741383" cy="647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57051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FA0133-77EF-4CEA-9E6D-28562E610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655" y="387434"/>
            <a:ext cx="8452689" cy="647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6749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C1F428-67DC-4457-8733-EE6EA85F6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324885"/>
            <a:ext cx="8534400" cy="653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8191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39538F-03A7-48A7-8B1D-B6E0C44C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907" y="350537"/>
            <a:ext cx="8790186" cy="650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787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9900"/>
          </a:xfrm>
        </p:spPr>
        <p:txBody>
          <a:bodyPr/>
          <a:lstStyle/>
          <a:p>
            <a:pPr algn="ctr"/>
            <a:r>
              <a:rPr lang="en-US" dirty="0"/>
              <a:t>Table 5. Projection recruitment model weights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BB833B-4C89-4111-B52B-FF7E9A12C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98" y="1515651"/>
            <a:ext cx="9138153" cy="388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2819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16CCDA-D771-4D3B-B456-077DBE79B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235" y="374713"/>
            <a:ext cx="8757529" cy="648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1404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D5D45F-9A82-455D-BF76-79BBA8206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678" y="382772"/>
            <a:ext cx="8746643" cy="647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27498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79D172-60C6-45B6-B6B3-8C8B081A2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994" y="373469"/>
            <a:ext cx="8386011" cy="648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53684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46B709-EF01-4EDC-88C1-BEC76B153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967" y="326572"/>
            <a:ext cx="8394065" cy="653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07833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0A9EDA-938B-4C93-8C4C-94B71DD11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994" y="373469"/>
            <a:ext cx="8386011" cy="648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6721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576214-E9B8-4887-B7A5-68B78A174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443" y="352543"/>
            <a:ext cx="8371113" cy="650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04937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572F22-8079-4591-94B1-84A6F91F3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938" y="375071"/>
            <a:ext cx="8342124" cy="648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50578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D3C5A8-B7B8-4B80-B102-80E9998F4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5824" y="391991"/>
            <a:ext cx="8320352" cy="6466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80206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01F494-AA30-451E-8964-8C8997E03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158" y="360275"/>
            <a:ext cx="7935684" cy="649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5018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C7B94C-6354-4F5A-8B03-53CD6FC02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274" y="373742"/>
            <a:ext cx="7947451" cy="648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159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"/>
            <a:ext cx="5269545" cy="130436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 6. Life history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E0C29C-0515-4BE1-8495-730D8C1C0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-1"/>
            <a:ext cx="52043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45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47B647-A6C1-40A8-96DF-5A5CC91B9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786" y="377149"/>
            <a:ext cx="8206428" cy="648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25499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6F95C0B-6D1D-4284-8D0C-7595EDDCD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343" y="368552"/>
            <a:ext cx="8217313" cy="648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80431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283F54-6F0A-4579-B260-05BEA5393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786" y="377149"/>
            <a:ext cx="8206428" cy="648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06414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D64166-49E0-45D8-8508-6B6885AA6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929" y="372266"/>
            <a:ext cx="8592141" cy="648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78613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638486-B846-4B37-9762-7198889D2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871" y="327499"/>
            <a:ext cx="8618258" cy="653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51712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072B52-DF7E-4CE3-8F83-23D2A076C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671" y="343164"/>
            <a:ext cx="8414657" cy="651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38383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611CD2-B21A-4BED-BB2F-E5A1A9ABB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5757" y="382193"/>
            <a:ext cx="8240485" cy="6475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00059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1709F7-9CF0-403B-870A-9A58BEEEC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5749" y="366464"/>
            <a:ext cx="8260501" cy="649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669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415726-D7C2-4A94-9D02-02FF292A4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535" y="323691"/>
            <a:ext cx="8314929" cy="653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4531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D42B4A-C1FC-4074-82DF-EEEA2DC2D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350" y="348343"/>
            <a:ext cx="8345300" cy="650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59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"/>
            <a:ext cx="5269545" cy="130436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 7.1. Fleet groups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A11D35-45E1-49BD-8C6F-F77C3B97A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834" y="0"/>
            <a:ext cx="52695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1454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55B56D-8406-49A2-92F3-CF4B78AAB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609" y="349693"/>
            <a:ext cx="8374781" cy="650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13003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FFD60A-06C4-4CBA-9568-B383AC014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460" y="349988"/>
            <a:ext cx="8053079" cy="650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8514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2B01F1-2A20-411E-9972-3922F7CB7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272" y="328217"/>
            <a:ext cx="8573456" cy="652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63834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684E0A-7467-4BEC-B9E9-0F190B2BE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200" y="311298"/>
            <a:ext cx="8617599" cy="654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82433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5056A9-A87D-4083-9B43-88416325D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496" y="363658"/>
            <a:ext cx="8441008" cy="6494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21373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051FA8-C509-41F4-BAAF-F38AACA38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423" y="382687"/>
            <a:ext cx="8353154" cy="647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14052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B4059B-2D29-4100-A6D1-8660E70F0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617" y="359229"/>
            <a:ext cx="8446765" cy="6498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00164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468E3A-59EB-4617-9F60-5E9927D5B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658" y="382107"/>
            <a:ext cx="9092683" cy="647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95789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ADC8EC-721F-42C6-BE46-C5F590BD2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271" y="366634"/>
            <a:ext cx="8791458" cy="649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62103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5995B9-B33C-4B45-9084-6635317A5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597" y="344376"/>
            <a:ext cx="9010805" cy="651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05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696F6-22EA-4061-9CD5-56977F9B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"/>
            <a:ext cx="5269545" cy="130436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 7.2. Fleet groups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DF4435-D09C-4A35-B74B-1C06C3F78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5204" y="130302"/>
            <a:ext cx="5606796" cy="659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66779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6B9BF0-A85A-42BC-9D73-0125FB76E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073" y="1433663"/>
            <a:ext cx="7473853" cy="5424337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56699E6-47F3-4349-8266-8ED1541300EA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Sensitivity run: Medium-term recruitment</a:t>
            </a:r>
          </a:p>
        </p:txBody>
      </p:sp>
    </p:spTree>
    <p:extLst>
      <p:ext uri="{BB962C8B-B14F-4D97-AF65-F5344CB8AC3E}">
        <p14:creationId xmlns:p14="http://schemas.microsoft.com/office/powerpoint/2010/main" val="120761934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56699E6-47F3-4349-8266-8ED1541300EA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Sensitivity run: Short-term recruitment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9EA928-79B7-401E-87AD-FE57DB21F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429" y="1297426"/>
            <a:ext cx="7511142" cy="556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69671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56699E6-47F3-4349-8266-8ED1541300EA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Sensitivity run: Long-term recruitment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FA0DD-933E-469C-898B-79BAB31AB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78" y="1336221"/>
            <a:ext cx="7410243" cy="552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2723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56699E6-47F3-4349-8266-8ED1541300EA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Sensitivity run: Medium-term recruitment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905806-E4B6-4F5D-AB55-C44B6FF83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171" y="1325335"/>
            <a:ext cx="7386430" cy="553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3563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56699E6-47F3-4349-8266-8ED1541300EA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Sensitivity run: Short-term recruitment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3F7F774-B3DF-4AD9-AEFE-009640C3C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128" y="1322614"/>
            <a:ext cx="7380516" cy="553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14925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56699E6-47F3-4349-8266-8ED1541300EA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Sensitivity run: Long-term recruitment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0D70FC-C8F4-492C-91C6-97060A571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485" y="1428750"/>
            <a:ext cx="5617029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04723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56699E6-47F3-4349-8266-8ED1541300EA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Sensitivity run: Medium-term recruitment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5E1CA5-FFCD-415C-B3D9-7D112B49C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631" y="1360714"/>
            <a:ext cx="7464737" cy="549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72233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56699E6-47F3-4349-8266-8ED1541300EA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Sensitivity run: Short-term recruitment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E9D017-33FB-4E0E-868D-1C509BF30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631" y="1360714"/>
            <a:ext cx="7464737" cy="549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0292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56699E6-47F3-4349-8266-8ED1541300EA}"/>
              </a:ext>
            </a:extLst>
          </p:cNvPr>
          <p:cNvSpPr txBox="1">
            <a:spLocks/>
          </p:cNvSpPr>
          <p:nvPr/>
        </p:nvSpPr>
        <p:spPr>
          <a:xfrm>
            <a:off x="488515" y="43013"/>
            <a:ext cx="11185743" cy="7210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Sensitivity run: Long-term recruitment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FB665A-6E89-4B5F-99B3-37750E64B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086" y="1331626"/>
            <a:ext cx="7445828" cy="548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11793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591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284</TotalTime>
  <Words>306</Words>
  <Application>Microsoft Office PowerPoint</Application>
  <PresentationFormat>Widescreen</PresentationFormat>
  <Paragraphs>60</Paragraphs>
  <Slides>101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101</vt:i4>
      </vt:variant>
    </vt:vector>
  </HeadingPairs>
  <TitlesOfParts>
    <vt:vector size="107" baseType="lpstr">
      <vt:lpstr>Arial</vt:lpstr>
      <vt:lpstr>Calibri</vt:lpstr>
      <vt:lpstr>Calibri Light</vt:lpstr>
      <vt:lpstr>Cambria</vt:lpstr>
      <vt:lpstr>Office Theme</vt:lpstr>
      <vt:lpstr>Document</vt:lpstr>
      <vt:lpstr>Rebuilding Scenarios for Striped Marlin  in the Western and Central North Pacific Ocean </vt:lpstr>
      <vt:lpstr>Table 1. WCNPO Striped Marlin stock status</vt:lpstr>
      <vt:lpstr>Table 2. Stock status</vt:lpstr>
      <vt:lpstr>Table 3. Bootstrap distribution of initial population size</vt:lpstr>
      <vt:lpstr>Table 4. Recruitment model weights by period</vt:lpstr>
      <vt:lpstr>Table 5. Projection recruitment model weights</vt:lpstr>
      <vt:lpstr>Table 6. Life history</vt:lpstr>
      <vt:lpstr>Table 7.1. Fleet groups</vt:lpstr>
      <vt:lpstr>Table 7.2. Fleet groups</vt:lpstr>
      <vt:lpstr>Table 8.1. Fleet group harvest by period</vt:lpstr>
      <vt:lpstr>Table 8.2. Fleet group harvest by period</vt:lpstr>
      <vt:lpstr>Table 6. Rebuilding scenarios</vt:lpstr>
      <vt:lpstr>Table 13. Rebuilding probabilities by scenario</vt:lpstr>
      <vt:lpstr>Table 14. Overfishing probabilities by scenario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Rebuilding Scenarios for Striped Marlin  in the Western and Central North Pacific Ocean </dc:title>
  <dc:creator>Jon Brodziak</dc:creator>
  <cp:lastModifiedBy>Jon Brodziak</cp:lastModifiedBy>
  <cp:revision>101</cp:revision>
  <dcterms:created xsi:type="dcterms:W3CDTF">2024-06-04T01:37:28Z</dcterms:created>
  <dcterms:modified xsi:type="dcterms:W3CDTF">2024-06-04T06:28:21Z</dcterms:modified>
</cp:coreProperties>
</file>

<file path=docProps/thumbnail.jpeg>
</file>